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918400" cy="43891200"/>
  <p:notesSz cx="6858000" cy="9144000"/>
  <p:defaultTextStyle>
    <a:defPPr>
      <a:defRPr lang="en-US"/>
    </a:defPPr>
    <a:lvl1pPr algn="l" defTabSz="245599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2455996" indent="-1856058" algn="l" defTabSz="245599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4914075" indent="-3714199" algn="l" defTabSz="245599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7372153" indent="-5572340" algn="l" defTabSz="245599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9830232" indent="-7430481" algn="l" defTabSz="245599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999689" algn="l" defTabSz="1199876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3599627" algn="l" defTabSz="1199876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4199565" algn="l" defTabSz="1199876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4799503" algn="l" defTabSz="1199876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5">
          <p15:clr>
            <a:srgbClr val="A4A3A4"/>
          </p15:clr>
        </p15:guide>
        <p15:guide id="2" pos="10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3EF"/>
    <a:srgbClr val="D6C5B4"/>
    <a:srgbClr val="EBE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714" autoAdjust="0"/>
  </p:normalViewPr>
  <p:slideViewPr>
    <p:cSldViewPr snapToGrid="0" snapToObjects="1">
      <p:cViewPr varScale="1">
        <p:scale>
          <a:sx n="16" d="100"/>
          <a:sy n="16" d="100"/>
        </p:scale>
        <p:origin x="3096" y="186"/>
      </p:cViewPr>
      <p:guideLst>
        <p:guide orient="horz" pos="13825"/>
        <p:guide pos="10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whitney:Library:Caches:TemporaryItems:Outlook%20Temp:PSMA%20PET%20CT%20Detection%20Rate%20Graphs%5b1%5d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hs\myshare\urology\AHLERING\AHLERING\SALVAGE%20PROCEDURES\post-sPLND%20PSA%20Stratific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82402117207739"/>
          <c:y val="4.2793762772393877E-2"/>
          <c:w val="0.76917053026977933"/>
          <c:h val="0.78116889526768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2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3700" b="0">
                        <a:latin typeface="Arial"/>
                        <a:cs typeface="Arial"/>
                      </a:rPr>
                      <a:t>37.5%</a:t>
                    </a:r>
                  </a:p>
                  <a:p>
                    <a:r>
                      <a:rPr lang="en-US" sz="3700" b="0">
                        <a:latin typeface="Arial"/>
                        <a:cs typeface="Arial"/>
                      </a:rPr>
                      <a:t>(n= 3/8) 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3700" b="0">
                        <a:latin typeface="Arial"/>
                        <a:cs typeface="Arial"/>
                      </a:rPr>
                      <a:t>40.0%</a:t>
                    </a:r>
                  </a:p>
                  <a:p>
                    <a:r>
                      <a:rPr lang="en-US" sz="3700" b="0">
                        <a:latin typeface="Arial"/>
                        <a:cs typeface="Arial"/>
                      </a:rPr>
                      <a:t>(n= 4/10)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3700" b="0">
                        <a:latin typeface="Arial"/>
                        <a:cs typeface="Arial"/>
                      </a:rPr>
                      <a:t>85.7%</a:t>
                    </a:r>
                  </a:p>
                  <a:p>
                    <a:r>
                      <a:rPr lang="en-US" sz="3700" b="0">
                        <a:latin typeface="Arial"/>
                        <a:cs typeface="Arial"/>
                      </a:rPr>
                      <a:t>(n= 12/14) 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3700" b="0">
                        <a:latin typeface="Arial"/>
                        <a:cs typeface="Arial"/>
                      </a:rPr>
                      <a:t>100.0%</a:t>
                    </a:r>
                  </a:p>
                  <a:p>
                    <a:r>
                      <a:rPr lang="en-US" sz="3700" b="0">
                        <a:latin typeface="Arial"/>
                        <a:cs typeface="Arial"/>
                      </a:rPr>
                      <a:t>(n=</a:t>
                    </a:r>
                    <a:r>
                      <a:rPr lang="en-US" sz="3700" b="0" baseline="0">
                        <a:latin typeface="Arial"/>
                        <a:cs typeface="Arial"/>
                      </a:rPr>
                      <a:t> 14/14)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7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Sheet1!$E$1:$H$1</c:f>
              <c:strCache>
                <c:ptCount val="4"/>
                <c:pt idx="0">
                  <c:v>≤0.5</c:v>
                </c:pt>
                <c:pt idx="1">
                  <c:v>0.51≤1</c:v>
                </c:pt>
                <c:pt idx="2">
                  <c:v>1.01≤2</c:v>
                </c:pt>
                <c:pt idx="3">
                  <c:v>&gt;2</c:v>
                </c:pt>
              </c:strCache>
            </c:strRef>
          </c:cat>
          <c:val>
            <c:numRef>
              <c:f>Sheet1!$E$2:$H$2</c:f>
              <c:numCache>
                <c:formatCode>0.00</c:formatCode>
                <c:ptCount val="4"/>
                <c:pt idx="0" formatCode="0.0%">
                  <c:v>0.375</c:v>
                </c:pt>
                <c:pt idx="1">
                  <c:v>0.4</c:v>
                </c:pt>
                <c:pt idx="2" formatCode="0.0%">
                  <c:v>0.85699999999999998</c:v>
                </c:pt>
                <c:pt idx="3" formatCode="0.0%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4403400"/>
        <c:axId val="304403792"/>
      </c:barChart>
      <c:catAx>
        <c:axId val="304403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PSA (ng/mL)</a:t>
                </a:r>
              </a:p>
            </c:rich>
          </c:tx>
          <c:layout>
            <c:manualLayout>
              <c:xMode val="edge"/>
              <c:yMode val="edge"/>
              <c:x val="0.48191671921343326"/>
              <c:y val="0.905304442423463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04403792"/>
        <c:crosses val="autoZero"/>
        <c:auto val="1"/>
        <c:lblAlgn val="ctr"/>
        <c:lblOffset val="100"/>
        <c:noMultiLvlLbl val="0"/>
      </c:catAx>
      <c:valAx>
        <c:axId val="304403792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chemeClr val="bg1">
                  <a:lumMod val="50000"/>
                  <a:alpha val="50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Positive Detection</a:t>
                </a:r>
              </a:p>
            </c:rich>
          </c:tx>
          <c:layout/>
          <c:overlay val="0"/>
        </c:title>
        <c:numFmt formatCode="0.0%" sourceLinked="1"/>
        <c:majorTickMark val="out"/>
        <c:minorTickMark val="none"/>
        <c:tickLblPos val="nextTo"/>
        <c:crossAx val="30440340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3600">
          <a:latin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91866190972068"/>
          <c:y val="5.3560302014037789E-2"/>
          <c:w val="0.84196466378737411"/>
          <c:h val="0.7510299988522077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1.7786378729003256E-3"/>
                  <c:y val="0.17208004961080922"/>
                </c:manualLayout>
              </c:layout>
              <c:tx>
                <c:rich>
                  <a:bodyPr/>
                  <a:lstStyle/>
                  <a:p>
                    <a:r>
                      <a:rPr lang="en-US" sz="4000"/>
                      <a:t>30.0%</a:t>
                    </a:r>
                  </a:p>
                  <a:p>
                    <a:r>
                      <a:rPr lang="en-US" sz="4000"/>
                      <a:t>n=3/10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671967287628297E-2"/>
                  <c:y val="-1.3375280409428765E-2"/>
                </c:manualLayout>
              </c:layout>
              <c:tx>
                <c:rich>
                  <a:bodyPr/>
                  <a:lstStyle/>
                  <a:p>
                    <a:r>
                      <a:rPr lang="en-US" sz="4000"/>
                      <a:t>10.0%</a:t>
                    </a:r>
                  </a:p>
                  <a:p>
                    <a:r>
                      <a:rPr lang="en-US" sz="4000"/>
                      <a:t>n=1/10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786378729003583E-3"/>
                  <c:y val="0.32012095780944716"/>
                </c:manualLayout>
              </c:layout>
              <c:tx>
                <c:rich>
                  <a:bodyPr/>
                  <a:lstStyle/>
                  <a:p>
                    <a:r>
                      <a:rPr lang="en-US" sz="4000"/>
                      <a:t>60.0%</a:t>
                    </a:r>
                  </a:p>
                  <a:p>
                    <a:r>
                      <a:rPr lang="en-US" sz="4000"/>
                      <a:t>n=6/10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Sheet1!$A$13:$A$15</c:f>
              <c:strCache>
                <c:ptCount val="3"/>
                <c:pt idx="0">
                  <c:v>&lt;0.1</c:v>
                </c:pt>
                <c:pt idx="1">
                  <c:v>0.1 &lt; 0.2</c:v>
                </c:pt>
                <c:pt idx="2">
                  <c:v>&gt;0.2</c:v>
                </c:pt>
              </c:strCache>
            </c:strRef>
          </c:cat>
          <c:val>
            <c:numRef>
              <c:f>Sheet1!$B$13:$B$15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4401832"/>
        <c:axId val="304401440"/>
      </c:barChart>
      <c:catAx>
        <c:axId val="304401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>
                  <a:defRPr/>
                </a:pPr>
                <a:r>
                  <a:rPr lang="en-US"/>
                  <a:t>PSA (ng/mL) at 3mos</a:t>
                </a:r>
              </a:p>
            </c:rich>
          </c:tx>
          <c:layout>
            <c:manualLayout>
              <c:xMode val="edge"/>
              <c:yMode val="edge"/>
              <c:x val="0.42396081506710753"/>
              <c:y val="0.9003795795663668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04401440"/>
        <c:crosses val="autoZero"/>
        <c:auto val="1"/>
        <c:lblAlgn val="ctr"/>
        <c:lblOffset val="100"/>
        <c:noMultiLvlLbl val="0"/>
      </c:catAx>
      <c:valAx>
        <c:axId val="3044014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0542490853494785E-2"/>
              <c:y val="0.20430851972411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04401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3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0.9199</cdr:y>
    </cdr:from>
    <cdr:to>
      <cdr:x>0.17266</cdr:x>
      <cdr:y>0.98514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8094585"/>
          <a:ext cx="1764772" cy="574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0.05396</cdr:x>
      <cdr:y>0.93726</cdr:y>
    </cdr:from>
    <cdr:to>
      <cdr:x>0.22662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62675" y="9044557"/>
          <a:ext cx="2440392" cy="6015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0.27828</cdr:x>
      <cdr:y>0.0316</cdr:y>
    </cdr:from>
    <cdr:to>
      <cdr:x>0.36775</cdr:x>
      <cdr:y>0.13551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44363" y="2780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0.36775</cdr:x>
      <cdr:y>0.06222</cdr:y>
    </cdr:from>
    <cdr:to>
      <cdr:x>0.45721</cdr:x>
      <cdr:y>0.16614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758763" y="5475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0.59106</cdr:x>
      <cdr:y>0.06222</cdr:y>
    </cdr:from>
    <cdr:to>
      <cdr:x>0.68053</cdr:x>
      <cdr:y>0.16614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041313" y="5475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0.16875</cdr:x>
      <cdr:y>0.66667</cdr:y>
    </cdr:from>
    <cdr:to>
      <cdr:x>0.36875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71525" y="25288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</cdr:x>
      <cdr:y>0.91377</cdr:y>
    </cdr:from>
    <cdr:to>
      <cdr:x>0.35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85800" y="3128963"/>
          <a:ext cx="914400" cy="295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0.0875</cdr:x>
      <cdr:y>0.93412</cdr:y>
    </cdr:from>
    <cdr:to>
      <cdr:x>0.2875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00050" y="3376612"/>
          <a:ext cx="9144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70984-8F39-40AB-BDCE-3C56B978ADF7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1AE4E-BCB2-44C5-BB1E-02CBC067E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599938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199876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799814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399751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999689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599627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199565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799503" algn="l" defTabSz="11998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 salvage detection graph</a:t>
            </a:r>
          </a:p>
          <a:p>
            <a:r>
              <a:rPr lang="en-US" dirty="0" smtClean="0"/>
              <a:t>Delete</a:t>
            </a:r>
            <a:r>
              <a:rPr lang="en-US" baseline="0" dirty="0" smtClean="0"/>
              <a:t> case </a:t>
            </a:r>
            <a:r>
              <a:rPr lang="en-US" baseline="0" smtClean="0"/>
              <a:t>report maybe?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AE4E-BCB2-44C5-BB1E-02CBC067E8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88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1" y="13634732"/>
            <a:ext cx="27980640" cy="94081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1" y="24871681"/>
            <a:ext cx="23042880" cy="11216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57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15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37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830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288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746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203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66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9F0DB-751A-4F30-B30D-125BC1ADA612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31DE1-6F82-4F7F-87EE-32ED4403504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6109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B3A72-3D19-42DB-8116-2E99BE76EBFD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38264-E293-4A4D-BFF6-1F1657CC14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2040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1320799"/>
            <a:ext cx="7406640" cy="28082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19" y="1320799"/>
            <a:ext cx="21671281" cy="28082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7CD1-8E35-4529-8A3C-390C473C5BE9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ABC4D-897E-4D00-8CEA-DFDAFA89C51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622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5BC77-EAF6-4585-B486-BEC1AE5D94D7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604DA-C287-4E1C-AA1A-15BE796C46B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6439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8" y="28204173"/>
            <a:ext cx="27980640" cy="8717279"/>
          </a:xfrm>
        </p:spPr>
        <p:txBody>
          <a:bodyPr anchor="t"/>
          <a:lstStyle>
            <a:lvl1pPr algn="l">
              <a:defRPr sz="2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8" y="18602967"/>
            <a:ext cx="27980640" cy="9601196"/>
          </a:xfrm>
        </p:spPr>
        <p:txBody>
          <a:bodyPr anchor="b"/>
          <a:lstStyle>
            <a:lvl1pPr marL="0" indent="0">
              <a:buNone/>
              <a:defRPr sz="10800">
                <a:solidFill>
                  <a:schemeClr val="tx1">
                    <a:tint val="75000"/>
                  </a:schemeClr>
                </a:solidFill>
              </a:defRPr>
            </a:lvl1pPr>
            <a:lvl2pPr marL="2457706" indent="0">
              <a:buNone/>
              <a:defRPr sz="9700">
                <a:solidFill>
                  <a:schemeClr val="tx1">
                    <a:tint val="75000"/>
                  </a:schemeClr>
                </a:solidFill>
              </a:defRPr>
            </a:lvl2pPr>
            <a:lvl3pPr marL="4915411" indent="0">
              <a:buNone/>
              <a:defRPr sz="8700">
                <a:solidFill>
                  <a:schemeClr val="tx1">
                    <a:tint val="75000"/>
                  </a:schemeClr>
                </a:solidFill>
              </a:defRPr>
            </a:lvl3pPr>
            <a:lvl4pPr marL="7373117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4pPr>
            <a:lvl5pPr marL="9830821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5pPr>
            <a:lvl6pPr marL="12288527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6pPr>
            <a:lvl7pPr marL="14746232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7pPr>
            <a:lvl8pPr marL="17203938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8pPr>
            <a:lvl9pPr marL="19661643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3CF10-8A7C-4B31-8717-5A60260349A7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10F5-5180-4A76-A885-86AC1A7700A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8880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1" y="7680965"/>
            <a:ext cx="14538960" cy="21722077"/>
          </a:xfrm>
        </p:spPr>
        <p:txBody>
          <a:bodyPr/>
          <a:lstStyle>
            <a:lvl1pPr>
              <a:defRPr sz="15100"/>
            </a:lvl1pPr>
            <a:lvl2pPr>
              <a:defRPr sz="12900"/>
            </a:lvl2pPr>
            <a:lvl3pPr>
              <a:defRPr sz="10800"/>
            </a:lvl3pPr>
            <a:lvl4pPr>
              <a:defRPr sz="9700"/>
            </a:lvl4pPr>
            <a:lvl5pPr>
              <a:defRPr sz="9700"/>
            </a:lvl5pPr>
            <a:lvl6pPr>
              <a:defRPr sz="9700"/>
            </a:lvl6pPr>
            <a:lvl7pPr>
              <a:defRPr sz="9700"/>
            </a:lvl7pPr>
            <a:lvl8pPr>
              <a:defRPr sz="9700"/>
            </a:lvl8pPr>
            <a:lvl9pPr>
              <a:defRPr sz="9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7680965"/>
            <a:ext cx="14538960" cy="21722077"/>
          </a:xfrm>
        </p:spPr>
        <p:txBody>
          <a:bodyPr/>
          <a:lstStyle>
            <a:lvl1pPr>
              <a:defRPr sz="15100"/>
            </a:lvl1pPr>
            <a:lvl2pPr>
              <a:defRPr sz="12900"/>
            </a:lvl2pPr>
            <a:lvl3pPr>
              <a:defRPr sz="10800"/>
            </a:lvl3pPr>
            <a:lvl4pPr>
              <a:defRPr sz="9700"/>
            </a:lvl4pPr>
            <a:lvl5pPr>
              <a:defRPr sz="9700"/>
            </a:lvl5pPr>
            <a:lvl6pPr>
              <a:defRPr sz="9700"/>
            </a:lvl6pPr>
            <a:lvl7pPr>
              <a:defRPr sz="9700"/>
            </a:lvl7pPr>
            <a:lvl8pPr>
              <a:defRPr sz="9700"/>
            </a:lvl8pPr>
            <a:lvl9pPr>
              <a:defRPr sz="9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C4A8F-3F3A-432D-9192-AAA6E05CF90F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8FAFA-CCA9-4FFF-B0FC-49E7B913C02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0263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1" y="1757691"/>
            <a:ext cx="29626560" cy="731520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4" y="9824732"/>
            <a:ext cx="14544677" cy="4094481"/>
          </a:xfrm>
        </p:spPr>
        <p:txBody>
          <a:bodyPr anchor="b"/>
          <a:lstStyle>
            <a:lvl1pPr marL="0" indent="0">
              <a:buNone/>
              <a:defRPr sz="12900" b="1"/>
            </a:lvl1pPr>
            <a:lvl2pPr marL="2457706" indent="0">
              <a:buNone/>
              <a:defRPr sz="10800" b="1"/>
            </a:lvl2pPr>
            <a:lvl3pPr marL="4915411" indent="0">
              <a:buNone/>
              <a:defRPr sz="9700" b="1"/>
            </a:lvl3pPr>
            <a:lvl4pPr marL="7373117" indent="0">
              <a:buNone/>
              <a:defRPr sz="8700" b="1"/>
            </a:lvl4pPr>
            <a:lvl5pPr marL="9830821" indent="0">
              <a:buNone/>
              <a:defRPr sz="8700" b="1"/>
            </a:lvl5pPr>
            <a:lvl6pPr marL="12288527" indent="0">
              <a:buNone/>
              <a:defRPr sz="8700" b="1"/>
            </a:lvl6pPr>
            <a:lvl7pPr marL="14746232" indent="0">
              <a:buNone/>
              <a:defRPr sz="8700" b="1"/>
            </a:lvl7pPr>
            <a:lvl8pPr marL="17203938" indent="0">
              <a:buNone/>
              <a:defRPr sz="8700" b="1"/>
            </a:lvl8pPr>
            <a:lvl9pPr marL="19661643" indent="0">
              <a:buNone/>
              <a:defRPr sz="8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4" y="13919197"/>
            <a:ext cx="14544677" cy="25288243"/>
          </a:xfrm>
        </p:spPr>
        <p:txBody>
          <a:bodyPr/>
          <a:lstStyle>
            <a:lvl1pPr>
              <a:defRPr sz="12900"/>
            </a:lvl1pPr>
            <a:lvl2pPr>
              <a:defRPr sz="108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6" y="9824732"/>
            <a:ext cx="14550390" cy="4094481"/>
          </a:xfrm>
        </p:spPr>
        <p:txBody>
          <a:bodyPr anchor="b"/>
          <a:lstStyle>
            <a:lvl1pPr marL="0" indent="0">
              <a:buNone/>
              <a:defRPr sz="12900" b="1"/>
            </a:lvl1pPr>
            <a:lvl2pPr marL="2457706" indent="0">
              <a:buNone/>
              <a:defRPr sz="10800" b="1"/>
            </a:lvl2pPr>
            <a:lvl3pPr marL="4915411" indent="0">
              <a:buNone/>
              <a:defRPr sz="9700" b="1"/>
            </a:lvl3pPr>
            <a:lvl4pPr marL="7373117" indent="0">
              <a:buNone/>
              <a:defRPr sz="8700" b="1"/>
            </a:lvl4pPr>
            <a:lvl5pPr marL="9830821" indent="0">
              <a:buNone/>
              <a:defRPr sz="8700" b="1"/>
            </a:lvl5pPr>
            <a:lvl6pPr marL="12288527" indent="0">
              <a:buNone/>
              <a:defRPr sz="8700" b="1"/>
            </a:lvl6pPr>
            <a:lvl7pPr marL="14746232" indent="0">
              <a:buNone/>
              <a:defRPr sz="8700" b="1"/>
            </a:lvl7pPr>
            <a:lvl8pPr marL="17203938" indent="0">
              <a:buNone/>
              <a:defRPr sz="8700" b="1"/>
            </a:lvl8pPr>
            <a:lvl9pPr marL="19661643" indent="0">
              <a:buNone/>
              <a:defRPr sz="8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6" y="13919197"/>
            <a:ext cx="14550390" cy="25288243"/>
          </a:xfrm>
        </p:spPr>
        <p:txBody>
          <a:bodyPr/>
          <a:lstStyle>
            <a:lvl1pPr>
              <a:defRPr sz="12900"/>
            </a:lvl1pPr>
            <a:lvl2pPr>
              <a:defRPr sz="108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E135F-E0AF-44D3-9A8D-B0F6FBBB23F9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F10B-9C7D-4A3E-8A4B-AADC85F22C8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2760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1BC5B-6417-407F-8C6D-3C64CA71F1C8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F6FAF-D8C6-4AE1-81D3-CE2F41D7DDC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8723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78A8-75D9-4C72-AED7-3C450A15A65D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E7D9-1791-49B2-A657-9BCD6792E18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518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9" y="1747519"/>
            <a:ext cx="10829927" cy="7437124"/>
          </a:xfrm>
        </p:spPr>
        <p:txBody>
          <a:bodyPr anchor="b"/>
          <a:lstStyle>
            <a:lvl1pPr algn="l">
              <a:defRPr sz="10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4" y="1747530"/>
            <a:ext cx="18402301" cy="37459924"/>
          </a:xfrm>
        </p:spPr>
        <p:txBody>
          <a:bodyPr/>
          <a:lstStyle>
            <a:lvl1pPr>
              <a:defRPr sz="17200"/>
            </a:lvl1pPr>
            <a:lvl2pPr>
              <a:defRPr sz="15100"/>
            </a:lvl2pPr>
            <a:lvl3pPr>
              <a:defRPr sz="12900"/>
            </a:lvl3pPr>
            <a:lvl4pPr>
              <a:defRPr sz="10800"/>
            </a:lvl4pPr>
            <a:lvl5pPr>
              <a:defRPr sz="10800"/>
            </a:lvl5pPr>
            <a:lvl6pPr>
              <a:defRPr sz="10800"/>
            </a:lvl6pPr>
            <a:lvl7pPr>
              <a:defRPr sz="10800"/>
            </a:lvl7pPr>
            <a:lvl8pPr>
              <a:defRPr sz="10800"/>
            </a:lvl8pPr>
            <a:lvl9pPr>
              <a:defRPr sz="10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9" y="9184653"/>
            <a:ext cx="10829927" cy="30022800"/>
          </a:xfrm>
        </p:spPr>
        <p:txBody>
          <a:bodyPr/>
          <a:lstStyle>
            <a:lvl1pPr marL="0" indent="0">
              <a:buNone/>
              <a:defRPr sz="7500"/>
            </a:lvl1pPr>
            <a:lvl2pPr marL="2457706" indent="0">
              <a:buNone/>
              <a:defRPr sz="6400"/>
            </a:lvl2pPr>
            <a:lvl3pPr marL="4915411" indent="0">
              <a:buNone/>
              <a:defRPr sz="5400"/>
            </a:lvl3pPr>
            <a:lvl4pPr marL="7373117" indent="0">
              <a:buNone/>
              <a:defRPr sz="4900"/>
            </a:lvl4pPr>
            <a:lvl5pPr marL="9830821" indent="0">
              <a:buNone/>
              <a:defRPr sz="4900"/>
            </a:lvl5pPr>
            <a:lvl6pPr marL="12288527" indent="0">
              <a:buNone/>
              <a:defRPr sz="4900"/>
            </a:lvl6pPr>
            <a:lvl7pPr marL="14746232" indent="0">
              <a:buNone/>
              <a:defRPr sz="4900"/>
            </a:lvl7pPr>
            <a:lvl8pPr marL="17203938" indent="0">
              <a:buNone/>
              <a:defRPr sz="4900"/>
            </a:lvl8pPr>
            <a:lvl9pPr marL="19661643" indent="0">
              <a:buNone/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A64CA-56A3-4CC2-A737-E864BE022532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A6DF9-D14D-4BFE-9B75-840163AE076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706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30723840"/>
            <a:ext cx="19751040" cy="3627128"/>
          </a:xfrm>
        </p:spPr>
        <p:txBody>
          <a:bodyPr anchor="b"/>
          <a:lstStyle>
            <a:lvl1pPr algn="l">
              <a:defRPr sz="10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921757"/>
            <a:ext cx="19751040" cy="26334720"/>
          </a:xfrm>
        </p:spPr>
        <p:txBody>
          <a:bodyPr rtlCol="0">
            <a:normAutofit/>
          </a:bodyPr>
          <a:lstStyle>
            <a:lvl1pPr marL="0" indent="0">
              <a:buNone/>
              <a:defRPr sz="17200"/>
            </a:lvl1pPr>
            <a:lvl2pPr marL="2457706" indent="0">
              <a:buNone/>
              <a:defRPr sz="15100"/>
            </a:lvl2pPr>
            <a:lvl3pPr marL="4915411" indent="0">
              <a:buNone/>
              <a:defRPr sz="12900"/>
            </a:lvl3pPr>
            <a:lvl4pPr marL="7373117" indent="0">
              <a:buNone/>
              <a:defRPr sz="10800"/>
            </a:lvl4pPr>
            <a:lvl5pPr marL="9830821" indent="0">
              <a:buNone/>
              <a:defRPr sz="10800"/>
            </a:lvl5pPr>
            <a:lvl6pPr marL="12288527" indent="0">
              <a:buNone/>
              <a:defRPr sz="10800"/>
            </a:lvl6pPr>
            <a:lvl7pPr marL="14746232" indent="0">
              <a:buNone/>
              <a:defRPr sz="10800"/>
            </a:lvl7pPr>
            <a:lvl8pPr marL="17203938" indent="0">
              <a:buNone/>
              <a:defRPr sz="10800"/>
            </a:lvl8pPr>
            <a:lvl9pPr marL="19661643" indent="0">
              <a:buNone/>
              <a:defRPr sz="108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4350969"/>
            <a:ext cx="19751040" cy="5151121"/>
          </a:xfrm>
        </p:spPr>
        <p:txBody>
          <a:bodyPr/>
          <a:lstStyle>
            <a:lvl1pPr marL="0" indent="0">
              <a:buNone/>
              <a:defRPr sz="7500"/>
            </a:lvl1pPr>
            <a:lvl2pPr marL="2457706" indent="0">
              <a:buNone/>
              <a:defRPr sz="6400"/>
            </a:lvl2pPr>
            <a:lvl3pPr marL="4915411" indent="0">
              <a:buNone/>
              <a:defRPr sz="5400"/>
            </a:lvl3pPr>
            <a:lvl4pPr marL="7373117" indent="0">
              <a:buNone/>
              <a:defRPr sz="4900"/>
            </a:lvl4pPr>
            <a:lvl5pPr marL="9830821" indent="0">
              <a:buNone/>
              <a:defRPr sz="4900"/>
            </a:lvl5pPr>
            <a:lvl6pPr marL="12288527" indent="0">
              <a:buNone/>
              <a:defRPr sz="4900"/>
            </a:lvl6pPr>
            <a:lvl7pPr marL="14746232" indent="0">
              <a:buNone/>
              <a:defRPr sz="4900"/>
            </a:lvl7pPr>
            <a:lvl8pPr marL="17203938" indent="0">
              <a:buNone/>
              <a:defRPr sz="4900"/>
            </a:lvl8pPr>
            <a:lvl9pPr marL="19661643" indent="0">
              <a:buNone/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CEF4F-F47E-4618-A0FD-F9ACCF1DE8D6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D85A3-C785-4A0D-94B8-A3C76177952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4944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45993" y="1759489"/>
            <a:ext cx="29626421" cy="731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91541" tIns="245771" rIns="491541" bIns="24577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45993" y="10242716"/>
            <a:ext cx="29626421" cy="2896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91541" tIns="245771" rIns="491541" bIns="2457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90" y="40679812"/>
            <a:ext cx="7680356" cy="2344877"/>
          </a:xfrm>
          <a:prstGeom prst="rect">
            <a:avLst/>
          </a:prstGeom>
        </p:spPr>
        <p:txBody>
          <a:bodyPr vert="horz" wrap="square" lIns="491541" tIns="245771" rIns="491541" bIns="245771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6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D5AE411-210B-410B-9630-891D90BEC9F8}" type="datetimeFigureOut">
              <a:rPr lang="en-US" altLang="zh-TW"/>
              <a:pPr>
                <a:defRPr/>
              </a:pPr>
              <a:t>9/10/2018</a:t>
            </a:fld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33" y="40679812"/>
            <a:ext cx="10424136" cy="2344877"/>
          </a:xfrm>
          <a:prstGeom prst="rect">
            <a:avLst/>
          </a:prstGeom>
        </p:spPr>
        <p:txBody>
          <a:bodyPr vert="horz" wrap="square" lIns="491541" tIns="245771" rIns="491541" bIns="245771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64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2055" y="40679812"/>
            <a:ext cx="7680356" cy="2344877"/>
          </a:xfrm>
          <a:prstGeom prst="rect">
            <a:avLst/>
          </a:prstGeom>
        </p:spPr>
        <p:txBody>
          <a:bodyPr vert="horz" wrap="square" lIns="491541" tIns="245771" rIns="491541" bIns="24577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373D135-4041-40BA-8168-0096348EC8F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455996" rtl="0" eaLnBrk="0" fontAlgn="base" hangingPunct="0">
        <a:spcBef>
          <a:spcPct val="0"/>
        </a:spcBef>
        <a:spcAft>
          <a:spcPct val="0"/>
        </a:spcAft>
        <a:defRPr sz="236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455996" rtl="0" eaLnBrk="0" fontAlgn="base" hangingPunct="0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455996" rtl="0" eaLnBrk="0" fontAlgn="base" hangingPunct="0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455996" rtl="0" eaLnBrk="0" fontAlgn="base" hangingPunct="0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455996" rtl="0" eaLnBrk="0" fontAlgn="base" hangingPunct="0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457706" algn="ctr" defTabSz="2457706" rtl="0" fontAlgn="base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4915411" algn="ctr" defTabSz="2457706" rtl="0" fontAlgn="base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7373117" algn="ctr" defTabSz="2457706" rtl="0" fontAlgn="base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9830821" algn="ctr" defTabSz="2457706" rtl="0" fontAlgn="base">
        <a:spcBef>
          <a:spcPct val="0"/>
        </a:spcBef>
        <a:spcAft>
          <a:spcPct val="0"/>
        </a:spcAft>
        <a:defRPr sz="236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841476" indent="-1841476" algn="l" defTabSz="245599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7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993337" indent="-1535258" algn="l" defTabSz="245599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6143114" indent="-1226957" algn="l" defTabSz="245599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8601193" indent="-1226957" algn="l" defTabSz="245599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0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1059271" indent="-1226957" algn="l" defTabSz="2455996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0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3517379" indent="-1228853" algn="l" defTabSz="2457706" rtl="0" eaLnBrk="1" latinLnBrk="0" hangingPunct="1">
        <a:spcBef>
          <a:spcPct val="20000"/>
        </a:spcBef>
        <a:buFont typeface="Arial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6pPr>
      <a:lvl7pPr marL="15975085" indent="-1228853" algn="l" defTabSz="2457706" rtl="0" eaLnBrk="1" latinLnBrk="0" hangingPunct="1">
        <a:spcBef>
          <a:spcPct val="20000"/>
        </a:spcBef>
        <a:buFont typeface="Arial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7pPr>
      <a:lvl8pPr marL="18432790" indent="-1228853" algn="l" defTabSz="2457706" rtl="0" eaLnBrk="1" latinLnBrk="0" hangingPunct="1">
        <a:spcBef>
          <a:spcPct val="20000"/>
        </a:spcBef>
        <a:buFont typeface="Arial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8pPr>
      <a:lvl9pPr marL="20890496" indent="-1228853" algn="l" defTabSz="2457706" rtl="0" eaLnBrk="1" latinLnBrk="0" hangingPunct="1">
        <a:spcBef>
          <a:spcPct val="20000"/>
        </a:spcBef>
        <a:buFont typeface="Arial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1pPr>
      <a:lvl2pPr marL="2457706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2pPr>
      <a:lvl3pPr marL="4915411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3pPr>
      <a:lvl4pPr marL="7373117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4pPr>
      <a:lvl5pPr marL="9830821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5pPr>
      <a:lvl6pPr marL="12288527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6pPr>
      <a:lvl7pPr marL="14746232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7pPr>
      <a:lvl8pPr marL="17203938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8pPr>
      <a:lvl9pPr marL="19661643" algn="l" defTabSz="2457706" rtl="0" eaLnBrk="1" latinLnBrk="0" hangingPunct="1">
        <a:defRPr sz="9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chart" Target="../charts/chart1.xml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6" descr="bottom bannerps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05299"/>
            <a:ext cx="30407568" cy="1485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Rectangle 66"/>
          <p:cNvSpPr/>
          <p:nvPr/>
        </p:nvSpPr>
        <p:spPr>
          <a:xfrm>
            <a:off x="16705368" y="4784028"/>
            <a:ext cx="15758759" cy="376212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379626" y="4784028"/>
            <a:ext cx="15955862" cy="376212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defRPr/>
            </a:pPr>
            <a:r>
              <a:rPr lang="en-US" sz="3000" dirty="0" smtClean="0">
                <a:latin typeface="Arial Narrow" pitchFamily="34" charset="0"/>
              </a:rPr>
              <a:t>with </a:t>
            </a:r>
            <a:r>
              <a:rPr lang="en-US" sz="3000" dirty="0">
                <a:latin typeface="Arial Narrow" pitchFamily="34" charset="0"/>
              </a:rPr>
              <a:t>BCR after radical prostatectomy</a:t>
            </a:r>
          </a:p>
        </p:txBody>
      </p:sp>
      <p:pic>
        <p:nvPicPr>
          <p:cNvPr id="36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6362" b="5766"/>
          <a:stretch/>
        </p:blipFill>
        <p:spPr bwMode="auto">
          <a:xfrm>
            <a:off x="27927300" y="42625236"/>
            <a:ext cx="4991100" cy="1265964"/>
          </a:xfrm>
          <a:prstGeom prst="roundRect">
            <a:avLst/>
          </a:prstGeom>
          <a:noFill/>
          <a:ln>
            <a:noFill/>
          </a:ln>
          <a:extLst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0994" y="266700"/>
            <a:ext cx="32128004" cy="4229099"/>
          </a:xfrm>
          <a:prstGeom prst="rect">
            <a:avLst/>
          </a:prstGeom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91541" tIns="822960" rIns="491541" bIns="245771" anchor="ctr"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n-US" altLang="en-US" sz="5400" dirty="0" smtClean="0">
                <a:solidFill>
                  <a:srgbClr val="FFFFFF"/>
                </a:solidFill>
                <a:latin typeface="Arial Black" pitchFamily="34" charset="0"/>
              </a:rPr>
              <a:t>The Integration Of (68)-Ga PSMA PET/CT Imaging In The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en-US" sz="5400" dirty="0" smtClean="0">
                <a:solidFill>
                  <a:srgbClr val="FFFFFF"/>
                </a:solidFill>
                <a:latin typeface="Arial Black" pitchFamily="34" charset="0"/>
              </a:rPr>
              <a:t>Management and Treatment Of Prostate Cancer Recurrence </a:t>
            </a:r>
          </a:p>
          <a:p>
            <a:pPr algn="ctr">
              <a:spcBef>
                <a:spcPts val="0"/>
              </a:spcBef>
              <a:defRPr/>
            </a:pPr>
            <a:r>
              <a:rPr lang="en-US" altLang="en-US" sz="5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Linda My Huynh BS, Whitney Zhang, Thomas Ahlering MD</a:t>
            </a:r>
          </a:p>
          <a:p>
            <a:pPr algn="ctr">
              <a:spcBef>
                <a:spcPts val="0"/>
              </a:spcBef>
              <a:defRPr/>
            </a:pPr>
            <a:r>
              <a:rPr lang="en-US" altLang="en-US" sz="5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Department of Urology at UC Irvine Health</a:t>
            </a:r>
          </a:p>
          <a:p>
            <a:pPr algn="ctr">
              <a:spcAft>
                <a:spcPts val="0"/>
              </a:spcAft>
            </a:pPr>
            <a:endParaRPr lang="en-US" sz="4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2" name="Picture 3" descr="V:\Artwork\Logos\Nautilus cle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t="8458" r="2008" b="2994"/>
          <a:stretch>
            <a:fillRect/>
          </a:stretch>
        </p:blipFill>
        <p:spPr bwMode="auto">
          <a:xfrm rot="19496294">
            <a:off x="29458904" y="479094"/>
            <a:ext cx="2501367" cy="320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102454" y="39287663"/>
            <a:ext cx="381781" cy="398159"/>
          </a:xfrm>
          <a:prstGeom prst="rect">
            <a:avLst/>
          </a:prstGeom>
          <a:noFill/>
        </p:spPr>
        <p:txBody>
          <a:bodyPr wrap="none" lIns="119988" tIns="59994" rIns="119988" bIns="59994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828818" y="39414246"/>
            <a:ext cx="372163" cy="398159"/>
          </a:xfrm>
          <a:prstGeom prst="rect">
            <a:avLst/>
          </a:prstGeom>
          <a:noFill/>
        </p:spPr>
        <p:txBody>
          <a:bodyPr wrap="none" lIns="119988" tIns="59994" rIns="119988" bIns="59994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363519" y="39340603"/>
            <a:ext cx="364148" cy="398159"/>
          </a:xfrm>
          <a:prstGeom prst="rect">
            <a:avLst/>
          </a:prstGeom>
          <a:noFill/>
        </p:spPr>
        <p:txBody>
          <a:bodyPr wrap="none" lIns="119988" tIns="59994" rIns="119988" bIns="59994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7" name="Text Box 429"/>
          <p:cNvSpPr txBox="1">
            <a:spLocks noChangeArrowheads="1"/>
          </p:cNvSpPr>
          <p:nvPr/>
        </p:nvSpPr>
        <p:spPr bwMode="auto">
          <a:xfrm>
            <a:off x="369523" y="22147998"/>
            <a:ext cx="15976068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0" tIns="274320" rIns="274320" bIns="274320">
            <a:spAutoFit/>
          </a:bodyPr>
          <a:lstStyle/>
          <a:p>
            <a:pPr marL="571500" indent="-571500" eaLnBrk="1" hangingPunct="1">
              <a:buFont typeface="Arial"/>
              <a:buChar char="•"/>
            </a:pP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42 consecutive patients who </a:t>
            </a: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presented with biochemical recurrence post robotic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prostatectomy </a:t>
            </a: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obtained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(68)-Ga PSMA PET/CT scan between October 2016 and April 2018 </a:t>
            </a:r>
            <a:endParaRPr lang="en-US" alt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hangingPunct="1">
              <a:buFont typeface="Arial"/>
              <a:buChar char="•"/>
            </a:pP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primary endpoint </a:t>
            </a: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positive scan and a secondary endpoint was secondary intervention for biochemical recurrence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27339" y="4768042"/>
            <a:ext cx="16008149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388"/>
          <p:cNvSpPr txBox="1">
            <a:spLocks noChangeArrowheads="1"/>
          </p:cNvSpPr>
          <p:nvPr/>
        </p:nvSpPr>
        <p:spPr bwMode="auto">
          <a:xfrm>
            <a:off x="379626" y="12243337"/>
            <a:ext cx="15966738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Background: Detection Rates of Imaging</a:t>
            </a:r>
          </a:p>
        </p:txBody>
      </p:sp>
      <p:sp>
        <p:nvSpPr>
          <p:cNvPr id="39" name="Text Box 405"/>
          <p:cNvSpPr txBox="1">
            <a:spLocks noChangeArrowheads="1"/>
          </p:cNvSpPr>
          <p:nvPr/>
        </p:nvSpPr>
        <p:spPr bwMode="auto">
          <a:xfrm>
            <a:off x="16705368" y="4784028"/>
            <a:ext cx="15758759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 Rate of (68)-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PSMA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Picture 106" descr="http://1.bp.blogspot.com/-Ssx51qoVmJA/VfDxTIGaHPI/AAAAAAAAABM/umHHBXpY-Bo/s1600/hello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332" y="830461"/>
            <a:ext cx="3211091" cy="318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6485124" y="30923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318.psma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249" y="14215884"/>
            <a:ext cx="3722898" cy="3708400"/>
          </a:xfrm>
          <a:prstGeom prst="rect">
            <a:avLst/>
          </a:prstGeom>
        </p:spPr>
      </p:pic>
      <p:sp>
        <p:nvSpPr>
          <p:cNvPr id="65" name="Text Box 478"/>
          <p:cNvSpPr txBox="1">
            <a:spLocks noChangeArrowheads="1"/>
          </p:cNvSpPr>
          <p:nvPr/>
        </p:nvSpPr>
        <p:spPr bwMode="auto">
          <a:xfrm>
            <a:off x="379626" y="25910786"/>
            <a:ext cx="15978084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Detection Rates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366303"/>
              </p:ext>
            </p:extLst>
          </p:nvPr>
        </p:nvGraphicFramePr>
        <p:xfrm>
          <a:off x="461830" y="18780455"/>
          <a:ext cx="15781317" cy="2194560"/>
        </p:xfrm>
        <a:graphic>
          <a:graphicData uri="http://schemas.openxmlformats.org/drawingml/2006/table">
            <a:tbl>
              <a:tblPr firstRow="1" bandRow="1"/>
              <a:tblGrid>
                <a:gridCol w="3191064"/>
                <a:gridCol w="4276412"/>
                <a:gridCol w="4564393"/>
                <a:gridCol w="3749448"/>
              </a:tblGrid>
              <a:tr h="0"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Bone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Scan</a:t>
                      </a:r>
                      <a:endPara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(11)-C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Choline</a:t>
                      </a:r>
                      <a:endPara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(68)-Ga PSMA</a:t>
                      </a:r>
                      <a:endParaRPr lang="en-US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3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Detection</a:t>
                      </a:r>
                      <a:endParaRPr lang="en-US" sz="3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9.4%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en-US" sz="4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87.8%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3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r>
                        <a:rPr lang="en-US" sz="3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PSA</a:t>
                      </a:r>
                      <a:endParaRPr lang="en-US" sz="3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61.3±71.2ng/mL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457706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491541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37311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9830821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288527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4746232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7203938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9661643" algn="l" defTabSz="2457706" rtl="0" eaLnBrk="1" latinLnBrk="0" hangingPunct="1">
                        <a:defRPr sz="9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9.0ng/mL</a:t>
                      </a: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60960" marB="6096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6" name="Picture 3" descr="C:\Users\whitneyz\Desktop\Screen Shot 2018-04-11 at 11.02.37 A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422" y="13478809"/>
            <a:ext cx="3565078" cy="515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E:\259_2013_2655_Fig4_HTM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888" y="13478809"/>
            <a:ext cx="3731985" cy="48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4" name="Chart 63"/>
          <p:cNvGraphicFramePr/>
          <p:nvPr>
            <p:extLst>
              <p:ext uri="{D42A27DB-BD31-4B8C-83A1-F6EECF244321}">
                <p14:modId xmlns:p14="http://schemas.microsoft.com/office/powerpoint/2010/main" val="117591275"/>
              </p:ext>
            </p:extLst>
          </p:nvPr>
        </p:nvGraphicFramePr>
        <p:xfrm>
          <a:off x="337871" y="26847813"/>
          <a:ext cx="16057125" cy="8843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8" name="Text Box 388"/>
          <p:cNvSpPr txBox="1">
            <a:spLocks noChangeArrowheads="1"/>
          </p:cNvSpPr>
          <p:nvPr/>
        </p:nvSpPr>
        <p:spPr bwMode="auto">
          <a:xfrm>
            <a:off x="16733934" y="17520611"/>
            <a:ext cx="15730193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(68)-Ga PSMA PET/CT – Guided Surgical Therapy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14487"/>
              </p:ext>
            </p:extLst>
          </p:nvPr>
        </p:nvGraphicFramePr>
        <p:xfrm>
          <a:off x="16787744" y="5807678"/>
          <a:ext cx="15622571" cy="10600928"/>
        </p:xfrm>
        <a:graphic>
          <a:graphicData uri="http://schemas.openxmlformats.org/drawingml/2006/table">
            <a:tbl>
              <a:tblPr firstRow="1" firstCol="1" bandRow="1"/>
              <a:tblGrid>
                <a:gridCol w="4695604"/>
                <a:gridCol w="4436344"/>
                <a:gridCol w="4436344"/>
                <a:gridCol w="2054279"/>
              </a:tblGrid>
              <a:tr h="124716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Positive</a:t>
                      </a:r>
                      <a:r>
                        <a:rPr lang="en-US" sz="3800" b="1" baseline="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(N=33</a:t>
                      </a: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Negative</a:t>
                      </a:r>
                      <a:r>
                        <a:rPr lang="en-US" sz="3800" b="1" baseline="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(N=13</a:t>
                      </a: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Time of RP 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Age, mean (SD)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63.1 (5.8)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60.7 (4.9)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0.156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PSA, mean (SD)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8.6 (5.4)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9.5 (6.2)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0.102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dirty="0" err="1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pGS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0.177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  ≤3+3 = 1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  3+4 =2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7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  4+3 =3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17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  4+4 =4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  9-10 = 5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2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SVI, no. (%) 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11 (40.7%)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4 (30.8%)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0.951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PSM, no. (%) 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11 (40.7%)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 (23.1%)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0.708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Time of PSMA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Age, mean (SD)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69.1 (7.2)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66.9 (5.9)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0.189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PSA, mean (SD)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3.5 (13.0)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0.7 (0.3)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0.039</a:t>
                      </a:r>
                      <a:endParaRPr lang="en-US" sz="3800" b="1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35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dirty="0" err="1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PSAdt</a:t>
                      </a: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, mean (SD)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15.4 (33.9)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31.6 (34.3)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0.143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" name="Text Box 388"/>
          <p:cNvSpPr txBox="1">
            <a:spLocks noChangeArrowheads="1"/>
          </p:cNvSpPr>
          <p:nvPr/>
        </p:nvSpPr>
        <p:spPr bwMode="auto">
          <a:xfrm>
            <a:off x="379626" y="21378750"/>
            <a:ext cx="15983788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Materials and Methods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389"/>
          <p:cNvSpPr txBox="1">
            <a:spLocks noChangeArrowheads="1"/>
          </p:cNvSpPr>
          <p:nvPr/>
        </p:nvSpPr>
        <p:spPr bwMode="auto">
          <a:xfrm>
            <a:off x="359420" y="5533808"/>
            <a:ext cx="16035576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0" tIns="274320" rIns="274320" bIns="274320">
            <a:spAutoFit/>
          </a:bodyPr>
          <a:lstStyle/>
          <a:p>
            <a:pPr marL="457200" indent="-457200" eaLnBrk="1" hangingPunct="1">
              <a:buFont typeface="Arial"/>
              <a:buChar char="•"/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Prostate cancer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2nd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leading cause of cancer-associated mortality in men</a:t>
            </a:r>
          </a:p>
          <a:p>
            <a:pPr marL="457200" indent="-457200" eaLnBrk="1" hangingPunct="1">
              <a:buFont typeface="Arial"/>
              <a:buChar char="•"/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the160,000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men diagnosed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annually,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90% present with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localized prostate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cancer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and undergo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varying primary treatments, of which radical prostatectomy is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oncologically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effective</a:t>
            </a:r>
          </a:p>
          <a:p>
            <a:pPr marL="457200" indent="-457200" eaLnBrk="1" hangingPunct="1">
              <a:buFont typeface="Arial"/>
              <a:buChar char="•"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Following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treatment, 20-40% of patients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biochemical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recurrence, (PSA ≥0.2ng/mL).</a:t>
            </a:r>
          </a:p>
          <a:p>
            <a:pPr marL="457200" indent="-457200" eaLnBrk="1" hangingPunct="1">
              <a:buFont typeface="Arial"/>
              <a:buChar char="•"/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purpose of the present study is to report our center’s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with the (68)-Ga PSMA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PET/CT for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with BCR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after radical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prostatectomy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180497"/>
              </p:ext>
            </p:extLst>
          </p:nvPr>
        </p:nvGraphicFramePr>
        <p:xfrm>
          <a:off x="482842" y="36810301"/>
          <a:ext cx="15760306" cy="4530822"/>
        </p:xfrm>
        <a:graphic>
          <a:graphicData uri="http://schemas.openxmlformats.org/drawingml/2006/table">
            <a:tbl>
              <a:tblPr firstRow="1" firstCol="1" bandRow="1"/>
              <a:tblGrid>
                <a:gridCol w="6595874"/>
                <a:gridCol w="1724657"/>
                <a:gridCol w="1558568"/>
                <a:gridCol w="1558568"/>
                <a:gridCol w="770842"/>
                <a:gridCol w="1609535"/>
                <a:gridCol w="1942262"/>
              </a:tblGrid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 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B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S.E.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Wald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err="1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df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smtClean="0"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 err="1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Exp</a:t>
                      </a: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(B)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PSA at time of PSMA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4.200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1.550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7.338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0.007</a:t>
                      </a:r>
                      <a:endParaRPr lang="en-US" sz="3800" b="1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b="1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66.684</a:t>
                      </a:r>
                      <a:endParaRPr lang="en-US" sz="3800" b="1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Gleason (</a:t>
                      </a:r>
                      <a:r>
                        <a:rPr lang="en-US" sz="380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low-</a:t>
                      </a:r>
                      <a:r>
                        <a:rPr lang="en-US" sz="3800" baseline="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v. </a:t>
                      </a:r>
                      <a:r>
                        <a:rPr lang="en-US" sz="380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high-risk</a:t>
                      </a: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2.231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1.295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2.969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0.085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9.312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P-stage (pT2, pT3)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0.686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1.066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0.414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0.520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1.986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dirty="0" err="1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PSAdt</a:t>
                      </a: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380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linear,</a:t>
                      </a:r>
                      <a:r>
                        <a:rPr lang="en-US" sz="3800" baseline="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dirty="0" smtClean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exponential</a:t>
                      </a: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)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-0.586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1.148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0.261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0.610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0.556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51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  Constant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-5.539</a:t>
                      </a:r>
                      <a:endParaRPr lang="en-US" sz="38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3.208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2.982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1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0.084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800" dirty="0">
                          <a:effectLst/>
                          <a:latin typeface="Arial" panose="020B0604020202020204" pitchFamily="34" charset="0"/>
                          <a:ea typeface="Cambria"/>
                          <a:cs typeface="Arial" panose="020B0604020202020204" pitchFamily="34" charset="0"/>
                        </a:rPr>
                        <a:t>0.004</a:t>
                      </a:r>
                      <a:endParaRPr lang="en-US" sz="38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 Box 478"/>
          <p:cNvSpPr txBox="1">
            <a:spLocks noChangeArrowheads="1"/>
          </p:cNvSpPr>
          <p:nvPr/>
        </p:nvSpPr>
        <p:spPr bwMode="auto">
          <a:xfrm>
            <a:off x="306854" y="35701648"/>
            <a:ext cx="16028634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Factors Contributing to a Positive Scan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429"/>
          <p:cNvSpPr txBox="1">
            <a:spLocks noChangeArrowheads="1"/>
          </p:cNvSpPr>
          <p:nvPr/>
        </p:nvSpPr>
        <p:spPr bwMode="auto">
          <a:xfrm>
            <a:off x="306854" y="41074164"/>
            <a:ext cx="1597606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0" tIns="274320" rIns="274320" bIns="274320">
            <a:spAutoFit/>
          </a:bodyPr>
          <a:lstStyle/>
          <a:p>
            <a:pPr eaLnBrk="1" hangingPunct="1"/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*bold value indicates p&lt;0.05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 descr="318.PSAdt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105" y="18540670"/>
            <a:ext cx="15314155" cy="10107985"/>
          </a:xfrm>
          <a:prstGeom prst="rect">
            <a:avLst/>
          </a:prstGeom>
        </p:spPr>
      </p:pic>
      <p:sp>
        <p:nvSpPr>
          <p:cNvPr id="51" name="Text Box 388"/>
          <p:cNvSpPr txBox="1">
            <a:spLocks noChangeArrowheads="1"/>
          </p:cNvSpPr>
          <p:nvPr/>
        </p:nvSpPr>
        <p:spPr bwMode="auto">
          <a:xfrm>
            <a:off x="16733934" y="29060869"/>
            <a:ext cx="15730193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Early Results of Salvage Surgery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570147"/>
              </p:ext>
            </p:extLst>
          </p:nvPr>
        </p:nvGraphicFramePr>
        <p:xfrm>
          <a:off x="16770897" y="30178406"/>
          <a:ext cx="15622571" cy="805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56" name="Text Box 388"/>
          <p:cNvSpPr txBox="1">
            <a:spLocks noChangeArrowheads="1"/>
          </p:cNvSpPr>
          <p:nvPr/>
        </p:nvSpPr>
        <p:spPr bwMode="auto">
          <a:xfrm>
            <a:off x="16733934" y="38440064"/>
            <a:ext cx="15758759" cy="76924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267" tIns="45624" rIns="91267" bIns="45624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Conclusions</a:t>
            </a:r>
            <a:endParaRPr lang="en-US" altLang="en-US" sz="4400" b="1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 Box 481"/>
          <p:cNvSpPr txBox="1">
            <a:spLocks noChangeArrowheads="1"/>
          </p:cNvSpPr>
          <p:nvPr/>
        </p:nvSpPr>
        <p:spPr bwMode="auto">
          <a:xfrm>
            <a:off x="16705368" y="39209312"/>
            <a:ext cx="15753630" cy="301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190" tIns="274190" rIns="274190" bIns="274190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For men with recurrent prostate cancer post-radical prostatectomy, (68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)-Ga PSMA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PET/CT: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improves detection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of recurrence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2) can be used as a tool to guide secondary intervention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74800" y="18780455"/>
            <a:ext cx="1791108" cy="726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Box 429"/>
          <p:cNvSpPr txBox="1">
            <a:spLocks noChangeArrowheads="1"/>
          </p:cNvSpPr>
          <p:nvPr/>
        </p:nvSpPr>
        <p:spPr bwMode="auto">
          <a:xfrm>
            <a:off x="16770897" y="16351060"/>
            <a:ext cx="1597606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4320" tIns="274320" rIns="274320" bIns="274320">
            <a:spAutoFit/>
          </a:bodyPr>
          <a:lstStyle/>
          <a:p>
            <a:pPr eaLnBrk="1" hangingPunct="1"/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*bold value indicates p&lt;0.05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574</Words>
  <Application>Microsoft Office PowerPoint</Application>
  <PresentationFormat>Custom</PresentationFormat>
  <Paragraphs>168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MS Mincho</vt:lpstr>
      <vt:lpstr>ＭＳ Ｐゴシック</vt:lpstr>
      <vt:lpstr>ＭＳ Ｐゴシック</vt:lpstr>
      <vt:lpstr>Arial</vt:lpstr>
      <vt:lpstr>Arial Black</vt:lpstr>
      <vt:lpstr>Arial Narrow</vt:lpstr>
      <vt:lpstr>Calibri</vt:lpstr>
      <vt:lpstr>Cambria</vt:lpstr>
      <vt:lpstr>Office Theme</vt:lpstr>
      <vt:lpstr>PowerPoint Presentation</vt:lpstr>
    </vt:vector>
  </TitlesOfParts>
  <Company>ePosterBoards LLC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Phillippe</dc:creator>
  <cp:lastModifiedBy>Michele Paoli</cp:lastModifiedBy>
  <cp:revision>158</cp:revision>
  <cp:lastPrinted>2018-05-01T15:53:37Z</cp:lastPrinted>
  <dcterms:created xsi:type="dcterms:W3CDTF">2013-03-04T18:11:28Z</dcterms:created>
  <dcterms:modified xsi:type="dcterms:W3CDTF">2018-09-10T18:44:40Z</dcterms:modified>
</cp:coreProperties>
</file>